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6" r:id="rId2"/>
    <p:sldId id="262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15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94B5C50-88B6-4997-9B0C-3F35EEC6E3ED}" type="datetimeFigureOut">
              <a:rPr lang="en-US" smtClean="0"/>
              <a:pPr/>
              <a:t>7/16/2009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6B00F3A-990F-4C82-89BA-01F0FCA0B45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B00F3A-990F-4C82-89BA-01F0FCA0B45C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B43184-E4FB-4A26-A825-B172665EA4EB}" type="datetimeFigureOut">
              <a:rPr lang="en-US" smtClean="0"/>
              <a:pPr/>
              <a:t>7/16/2009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25EA69-938E-442E-AB5F-455F248E360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B43184-E4FB-4A26-A825-B172665EA4EB}" type="datetimeFigureOut">
              <a:rPr lang="en-US" smtClean="0"/>
              <a:pPr/>
              <a:t>7/16/2009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25EA69-938E-442E-AB5F-455F248E360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B43184-E4FB-4A26-A825-B172665EA4EB}" type="datetimeFigureOut">
              <a:rPr lang="en-US" smtClean="0"/>
              <a:pPr/>
              <a:t>7/16/2009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25EA69-938E-442E-AB5F-455F248E360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B43184-E4FB-4A26-A825-B172665EA4EB}" type="datetimeFigureOut">
              <a:rPr lang="en-US" smtClean="0"/>
              <a:pPr/>
              <a:t>7/16/2009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25EA69-938E-442E-AB5F-455F248E360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B43184-E4FB-4A26-A825-B172665EA4EB}" type="datetimeFigureOut">
              <a:rPr lang="en-US" smtClean="0"/>
              <a:pPr/>
              <a:t>7/16/2009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25EA69-938E-442E-AB5F-455F248E360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B43184-E4FB-4A26-A825-B172665EA4EB}" type="datetimeFigureOut">
              <a:rPr lang="en-US" smtClean="0"/>
              <a:pPr/>
              <a:t>7/16/2009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25EA69-938E-442E-AB5F-455F248E360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B43184-E4FB-4A26-A825-B172665EA4EB}" type="datetimeFigureOut">
              <a:rPr lang="en-US" smtClean="0"/>
              <a:pPr/>
              <a:t>7/16/2009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25EA69-938E-442E-AB5F-455F248E360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B43184-E4FB-4A26-A825-B172665EA4EB}" type="datetimeFigureOut">
              <a:rPr lang="en-US" smtClean="0"/>
              <a:pPr/>
              <a:t>7/16/2009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25EA69-938E-442E-AB5F-455F248E360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B43184-E4FB-4A26-A825-B172665EA4EB}" type="datetimeFigureOut">
              <a:rPr lang="en-US" smtClean="0"/>
              <a:pPr/>
              <a:t>7/16/2009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25EA69-938E-442E-AB5F-455F248E360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B43184-E4FB-4A26-A825-B172665EA4EB}" type="datetimeFigureOut">
              <a:rPr lang="en-US" smtClean="0"/>
              <a:pPr/>
              <a:t>7/16/2009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25EA69-938E-442E-AB5F-455F248E360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B43184-E4FB-4A26-A825-B172665EA4EB}" type="datetimeFigureOut">
              <a:rPr lang="en-US" smtClean="0"/>
              <a:pPr/>
              <a:t>7/16/2009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25EA69-938E-442E-AB5F-455F248E360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B43184-E4FB-4A26-A825-B172665EA4EB}" type="datetimeFigureOut">
              <a:rPr lang="en-US" smtClean="0"/>
              <a:pPr/>
              <a:t>7/16/2009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25EA69-938E-442E-AB5F-455F248E360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990600"/>
            <a:ext cx="7772400" cy="1470025"/>
          </a:xfrm>
        </p:spPr>
        <p:txBody>
          <a:bodyPr/>
          <a:lstStyle/>
          <a:p>
            <a:r>
              <a:rPr lang="en-US" dirty="0" smtClean="0"/>
              <a:t>21</a:t>
            </a:r>
            <a:r>
              <a:rPr lang="en-US" baseline="30000" dirty="0" smtClean="0"/>
              <a:t>st</a:t>
            </a:r>
            <a:r>
              <a:rPr lang="en-US" dirty="0" smtClean="0"/>
              <a:t> Century Library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 descr="Library Webpag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05000" y="2362200"/>
            <a:ext cx="5334000" cy="400050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 new paradigm for teaching in the 21</a:t>
            </a:r>
            <a:r>
              <a:rPr lang="en-US" baseline="30000" dirty="0" smtClean="0"/>
              <a:t>st</a:t>
            </a:r>
            <a:r>
              <a:rPr lang="en-US" dirty="0" smtClean="0"/>
              <a:t> Century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533400" y="2514600"/>
            <a:ext cx="81534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3600" i="1" dirty="0" smtClean="0"/>
              <a:t>What we teach are inquiry processes</a:t>
            </a:r>
          </a:p>
          <a:p>
            <a:pPr>
              <a:buNone/>
            </a:pPr>
            <a:endParaRPr lang="en-US" sz="3600" i="1" dirty="0" smtClean="0"/>
          </a:p>
          <a:p>
            <a:pPr>
              <a:buFont typeface="Arial" pitchFamily="34" charset="0"/>
              <a:buChar char="•"/>
            </a:pPr>
            <a:r>
              <a:rPr lang="en-US" sz="3600" i="1" dirty="0" smtClean="0"/>
              <a:t>How we teach it is in collaboration with content-area teachers</a:t>
            </a:r>
            <a:endParaRPr lang="en-US" sz="3600" i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0969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What does learning in the library look like?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i="1" dirty="0" smtClean="0"/>
              <a:t>	We </a:t>
            </a:r>
            <a:r>
              <a:rPr lang="en-US" i="1" dirty="0"/>
              <a:t>teach students to become self-actualized independent learners aware of their cognitive processes, and to use that self-awareness to increase information efficacy.</a:t>
            </a:r>
            <a:br>
              <a:rPr lang="en-US" i="1" dirty="0"/>
            </a:b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i="1" dirty="0" smtClean="0"/>
              <a:t>	It </a:t>
            </a:r>
            <a:r>
              <a:rPr lang="en-US" i="1" dirty="0"/>
              <a:t>is this focus on meta-cognition that distinguishes our subject-area &amp; </a:t>
            </a:r>
            <a:r>
              <a:rPr lang="en-US" i="1" dirty="0" smtClean="0"/>
              <a:t>standards</a:t>
            </a:r>
          </a:p>
          <a:p>
            <a:pPr>
              <a:buNone/>
            </a:pPr>
            <a:r>
              <a:rPr lang="en-US" i="1" dirty="0"/>
              <a:t>	</a:t>
            </a:r>
            <a:r>
              <a:rPr lang="en-US" i="1" dirty="0" smtClean="0"/>
              <a:t>It </a:t>
            </a:r>
            <a:r>
              <a:rPr lang="en-US" i="1" dirty="0"/>
              <a:t>is also why we teach our subject in collaboration with other content-areas, and not as a stand-alone (skills in isolation) subject. </a:t>
            </a:r>
            <a:br>
              <a:rPr lang="en-US" i="1" dirty="0"/>
            </a:br>
            <a:endParaRPr lang="en-US" i="1" dirty="0"/>
          </a:p>
          <a:p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458200" cy="1858962"/>
          </a:xfrm>
        </p:spPr>
        <p:txBody>
          <a:bodyPr/>
          <a:lstStyle/>
          <a:p>
            <a:r>
              <a:rPr lang="en-US" dirty="0" smtClean="0"/>
              <a:t>Contact your teacher-librarian to: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Collaborate by designing lessons together using </a:t>
            </a:r>
            <a:r>
              <a:rPr lang="en-US" i="1" dirty="0" smtClean="0"/>
              <a:t>inquiry </a:t>
            </a:r>
            <a:r>
              <a:rPr lang="en-US" i="1" dirty="0"/>
              <a:t>processes </a:t>
            </a:r>
            <a:r>
              <a:rPr lang="en-US" i="1" dirty="0" smtClean="0"/>
              <a:t>&amp; </a:t>
            </a:r>
            <a:r>
              <a:rPr lang="en-US" i="1" dirty="0"/>
              <a:t>information </a:t>
            </a:r>
            <a:r>
              <a:rPr lang="en-US" i="1" dirty="0" smtClean="0"/>
              <a:t>technologies</a:t>
            </a:r>
          </a:p>
          <a:p>
            <a:r>
              <a:rPr lang="en-US" i="1" dirty="0" smtClean="0"/>
              <a:t>Set up pathfinders for your units of study</a:t>
            </a:r>
          </a:p>
          <a:p>
            <a:r>
              <a:rPr lang="en-US" i="1" dirty="0" smtClean="0"/>
              <a:t>Encourage reading through book talks</a:t>
            </a:r>
          </a:p>
          <a:p>
            <a:r>
              <a:rPr lang="en-US" i="1" dirty="0" smtClean="0"/>
              <a:t>Explore audio books</a:t>
            </a:r>
          </a:p>
          <a:p>
            <a:r>
              <a:rPr lang="en-US" i="1" dirty="0" smtClean="0"/>
              <a:t>Learn how to use search tools and databases</a:t>
            </a:r>
          </a:p>
          <a:p>
            <a:r>
              <a:rPr lang="en-US" i="1" dirty="0" smtClean="0"/>
              <a:t>Help in using Web 2.0 tools</a:t>
            </a:r>
          </a:p>
          <a:p>
            <a:endParaRPr lang="en-US" i="1" dirty="0" smtClean="0"/>
          </a:p>
          <a:p>
            <a:endParaRPr lang="en-US" i="1" dirty="0" smtClean="0"/>
          </a:p>
          <a:p>
            <a:endParaRPr lang="en-US" i="1" dirty="0" smtClean="0"/>
          </a:p>
          <a:p>
            <a:endParaRPr lang="en-US" i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Engage </a:t>
            </a:r>
            <a:r>
              <a:rPr lang="en-US" dirty="0" smtClean="0"/>
              <a:t>students in storytelling</a:t>
            </a:r>
          </a:p>
          <a:p>
            <a:r>
              <a:rPr lang="en-US" dirty="0" smtClean="0"/>
              <a:t>Use the library for producing and presenting</a:t>
            </a:r>
            <a:endParaRPr lang="en-US" dirty="0"/>
          </a:p>
        </p:txBody>
      </p:sp>
      <p:pic>
        <p:nvPicPr>
          <p:cNvPr id="5" name="Picture 4" descr="IMG_003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905000" y="3028950"/>
            <a:ext cx="5105400" cy="382905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99</TotalTime>
  <Words>56</Words>
  <Application>Microsoft Office PowerPoint</Application>
  <PresentationFormat>On-screen Show (4:3)</PresentationFormat>
  <Paragraphs>21</Paragraphs>
  <Slides>6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21st Century Library</vt:lpstr>
      <vt:lpstr>A new paradigm for teaching in the 21st Century</vt:lpstr>
      <vt:lpstr>What does learning in the library look like? </vt:lpstr>
      <vt:lpstr>Slide 4</vt:lpstr>
      <vt:lpstr>Contact your teacher-librarian to:</vt:lpstr>
      <vt:lpstr>Slide 6</vt:lpstr>
    </vt:vector>
  </TitlesOfParts>
  <Company>Your Company Name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21st Century Library</dc:title>
  <dc:creator>Your User Name</dc:creator>
  <cp:lastModifiedBy>Your User Name</cp:lastModifiedBy>
  <cp:revision>11</cp:revision>
  <dcterms:created xsi:type="dcterms:W3CDTF">2009-07-15T17:12:30Z</dcterms:created>
  <dcterms:modified xsi:type="dcterms:W3CDTF">2009-07-16T12:33:18Z</dcterms:modified>
</cp:coreProperties>
</file>